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3" r:id="rId2"/>
    <p:sldId id="264" r:id="rId3"/>
    <p:sldId id="265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49A0DA-931E-4303-81ED-A4BBCB1962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437B13B-0E1B-4760-979D-6158FE5575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23" indent="0" algn="ctr">
              <a:buNone/>
              <a:defRPr sz="2000"/>
            </a:lvl2pPr>
            <a:lvl3pPr marL="914444" indent="0" algn="ctr">
              <a:buNone/>
              <a:defRPr sz="1801"/>
            </a:lvl3pPr>
            <a:lvl4pPr marL="1371669" indent="0" algn="ctr">
              <a:buNone/>
              <a:defRPr sz="1600"/>
            </a:lvl4pPr>
            <a:lvl5pPr marL="1828892" indent="0" algn="ctr">
              <a:buNone/>
              <a:defRPr sz="1600"/>
            </a:lvl5pPr>
            <a:lvl6pPr marL="2286115" indent="0" algn="ctr">
              <a:buNone/>
              <a:defRPr sz="1600"/>
            </a:lvl6pPr>
            <a:lvl7pPr marL="2743336" indent="0" algn="ctr">
              <a:buNone/>
              <a:defRPr sz="1600"/>
            </a:lvl7pPr>
            <a:lvl8pPr marL="3200561" indent="0" algn="ctr">
              <a:buNone/>
              <a:defRPr sz="1600"/>
            </a:lvl8pPr>
            <a:lvl9pPr marL="3657784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BE00547-FE43-45EC-B4A6-626CFD587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8072-948B-494E-AAB8-AF683CC2E1B2}" type="datetimeFigureOut">
              <a:rPr lang="fr-FR" smtClean="0"/>
              <a:t>03/05/2023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2CA7C5-B8EF-40EA-812D-53339517A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9C3552-7533-4738-B2C3-77A13FA39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77B8-82DF-4952-90E1-9700166483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7058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B5F24E-6540-435D-9DF3-93446615D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B452051-7FE4-4920-A0DB-D973AC3CA3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19585E1-8CB9-4821-8601-5EA3B1DC6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8072-948B-494E-AAB8-AF683CC2E1B2}" type="datetimeFigureOut">
              <a:rPr lang="fr-FR" smtClean="0"/>
              <a:t>03/05/2023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DA2E9C6-E7B0-4FE9-9A56-30A26E636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E9BA70-9CD3-4871-81E7-A66AED668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77B8-82DF-4952-90E1-9700166483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601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B0C8B84-BC2F-4021-BBA0-7D4D20F5DB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D3D0E54-BDB7-47E8-84F2-38B6D7E56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4A9EA7C-DE69-4C84-AE68-9E6EC5ED3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8072-948B-494E-AAB8-AF683CC2E1B2}" type="datetimeFigureOut">
              <a:rPr lang="fr-FR" smtClean="0"/>
              <a:t>03/05/2023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D623BFE-1F81-4734-AF35-E04313A6F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954CCFE-AE99-4BEF-8102-D1261605F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77B8-82DF-4952-90E1-9700166483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2784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0FDFE8-E874-4F07-8398-03601C62D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92751F-7A1F-4B27-A739-308B481F80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BAB8838-FB2B-494A-AC4D-5F8EE7D77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8072-948B-494E-AAB8-AF683CC2E1B2}" type="datetimeFigureOut">
              <a:rPr lang="fr-FR" smtClean="0"/>
              <a:t>03/05/2023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6AA7D78-2AAA-48CF-BCB0-FD53ED614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64DDBAD-31F6-4ADB-95FB-D3FFC4678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77B8-82DF-4952-90E1-9700166483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7235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D665FF-41F5-431E-BEEE-E24B7EDB4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10D24FC-2852-4900-B782-4C7A3969A6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2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44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11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C2B1EE-D3FE-4452-AC82-C8AE8FFB0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8072-948B-494E-AAB8-AF683CC2E1B2}" type="datetimeFigureOut">
              <a:rPr lang="fr-FR" smtClean="0"/>
              <a:t>03/05/2023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25A26C-1A4A-4364-9171-0330A8103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9F3977-42C8-4909-AFB6-A954B57BB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77B8-82DF-4952-90E1-9700166483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6143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80A153-205B-4F2C-BD9A-8C757F2B2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EE6ACD-26A5-4144-A8DC-2332E1CE1A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BEA307E-F45E-4A38-87AC-B2D2CAB2F8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1D62EE8-7383-41E9-9D3C-F0A1BD3E1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8072-948B-494E-AAB8-AF683CC2E1B2}" type="datetimeFigureOut">
              <a:rPr lang="fr-FR" smtClean="0"/>
              <a:t>03/05/2023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6D43F2F-6FE5-442A-94A1-4C5B4B16D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23AA05D-41BA-4F9E-8EDD-21E9E9B4D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77B8-82DF-4952-90E1-9700166483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3568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5C24E6-005A-4592-A47C-41B0563CE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9B0A99C-8400-4CDB-A9B9-B4CF1BCAFB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5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4" indent="0">
              <a:buNone/>
              <a:defRPr sz="1801" b="1"/>
            </a:lvl3pPr>
            <a:lvl4pPr marL="1371669" indent="0">
              <a:buNone/>
              <a:defRPr sz="1600" b="1"/>
            </a:lvl4pPr>
            <a:lvl5pPr marL="1828892" indent="0">
              <a:buNone/>
              <a:defRPr sz="1600" b="1"/>
            </a:lvl5pPr>
            <a:lvl6pPr marL="2286115" indent="0">
              <a:buNone/>
              <a:defRPr sz="1600" b="1"/>
            </a:lvl6pPr>
            <a:lvl7pPr marL="2743336" indent="0">
              <a:buNone/>
              <a:defRPr sz="1600" b="1"/>
            </a:lvl7pPr>
            <a:lvl8pPr marL="3200561" indent="0">
              <a:buNone/>
              <a:defRPr sz="1600" b="1"/>
            </a:lvl8pPr>
            <a:lvl9pPr marL="3657784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4F27106-B002-4103-9868-635B6B50BC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5" y="2505076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E1C0AB8-AA96-44C3-9E36-26EBAF6852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4" indent="0">
              <a:buNone/>
              <a:defRPr sz="1801" b="1"/>
            </a:lvl3pPr>
            <a:lvl4pPr marL="1371669" indent="0">
              <a:buNone/>
              <a:defRPr sz="1600" b="1"/>
            </a:lvl4pPr>
            <a:lvl5pPr marL="1828892" indent="0">
              <a:buNone/>
              <a:defRPr sz="1600" b="1"/>
            </a:lvl5pPr>
            <a:lvl6pPr marL="2286115" indent="0">
              <a:buNone/>
              <a:defRPr sz="1600" b="1"/>
            </a:lvl6pPr>
            <a:lvl7pPr marL="2743336" indent="0">
              <a:buNone/>
              <a:defRPr sz="1600" b="1"/>
            </a:lvl7pPr>
            <a:lvl8pPr marL="3200561" indent="0">
              <a:buNone/>
              <a:defRPr sz="1600" b="1"/>
            </a:lvl8pPr>
            <a:lvl9pPr marL="3657784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FDEDB0A-2B28-41D4-9470-3E5169B932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2D9965F-CF04-4589-B171-F8B16E880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8072-948B-494E-AAB8-AF683CC2E1B2}" type="datetimeFigureOut">
              <a:rPr lang="fr-FR" smtClean="0"/>
              <a:t>03/05/2023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BE0B09C-9C05-42E1-91A6-BE251FEF6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5817270-6A9F-4577-9FED-0A774860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77B8-82DF-4952-90E1-9700166483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204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6AE72D-0AFE-48CE-AEF4-5AF56204B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E267715-BB7E-404D-9B41-75FE77305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8072-948B-494E-AAB8-AF683CC2E1B2}" type="datetimeFigureOut">
              <a:rPr lang="fr-FR" smtClean="0"/>
              <a:t>03/05/2023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EE9C36E-8189-45E0-BB08-794AF246B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9B46BCE-D335-4546-A6D2-6E873C94A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77B8-82DF-4952-90E1-9700166483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1916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3B4A683-DF35-4CE1-B986-B4D543C02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8072-948B-494E-AAB8-AF683CC2E1B2}" type="datetimeFigureOut">
              <a:rPr lang="fr-FR" smtClean="0"/>
              <a:t>03/05/2023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4580A3C-300F-4BB4-AB4F-87C622E56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4DD26FF-0A32-4F86-B325-7BC2089B1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77B8-82DF-4952-90E1-9700166483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5831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FEFF33-08A6-41AC-9B78-0F4D1BBBF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6902EE-B0BC-4B0C-9615-AE518FC2E8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4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9CD8B64-85B5-4C3D-A15B-266A9F626B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1"/>
            </a:lvl2pPr>
            <a:lvl3pPr marL="914444" indent="0">
              <a:buNone/>
              <a:defRPr sz="1200"/>
            </a:lvl3pPr>
            <a:lvl4pPr marL="1371669" indent="0">
              <a:buNone/>
              <a:defRPr sz="1001"/>
            </a:lvl4pPr>
            <a:lvl5pPr marL="1828892" indent="0">
              <a:buNone/>
              <a:defRPr sz="1001"/>
            </a:lvl5pPr>
            <a:lvl6pPr marL="2286115" indent="0">
              <a:buNone/>
              <a:defRPr sz="1001"/>
            </a:lvl6pPr>
            <a:lvl7pPr marL="2743336" indent="0">
              <a:buNone/>
              <a:defRPr sz="1001"/>
            </a:lvl7pPr>
            <a:lvl8pPr marL="3200561" indent="0">
              <a:buNone/>
              <a:defRPr sz="1001"/>
            </a:lvl8pPr>
            <a:lvl9pPr marL="3657784" indent="0">
              <a:buNone/>
              <a:defRPr sz="100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D9F2919-93AC-48AC-9847-2FF6C73A0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8072-948B-494E-AAB8-AF683CC2E1B2}" type="datetimeFigureOut">
              <a:rPr lang="fr-FR" smtClean="0"/>
              <a:t>03/05/2023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C3E54C7-8FF7-4CBB-9499-2929257CE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F3E5E63-EFF6-4BE3-A80E-73F0CE32D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77B8-82DF-4952-90E1-9700166483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2098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8985B7-C7F9-4A5B-A0D1-000171F30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AF8215E-D504-46B4-8702-557F6C5859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4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23" indent="0">
              <a:buNone/>
              <a:defRPr sz="2800"/>
            </a:lvl2pPr>
            <a:lvl3pPr marL="914444" indent="0">
              <a:buNone/>
              <a:defRPr sz="2400"/>
            </a:lvl3pPr>
            <a:lvl4pPr marL="1371669" indent="0">
              <a:buNone/>
              <a:defRPr sz="2000"/>
            </a:lvl4pPr>
            <a:lvl5pPr marL="1828892" indent="0">
              <a:buNone/>
              <a:defRPr sz="2000"/>
            </a:lvl5pPr>
            <a:lvl6pPr marL="2286115" indent="0">
              <a:buNone/>
              <a:defRPr sz="2000"/>
            </a:lvl6pPr>
            <a:lvl7pPr marL="2743336" indent="0">
              <a:buNone/>
              <a:defRPr sz="2000"/>
            </a:lvl7pPr>
            <a:lvl8pPr marL="3200561" indent="0">
              <a:buNone/>
              <a:defRPr sz="2000"/>
            </a:lvl8pPr>
            <a:lvl9pPr marL="3657784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EC5404E-2D6E-4017-8686-E1A8DD24FA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1"/>
            </a:lvl2pPr>
            <a:lvl3pPr marL="914444" indent="0">
              <a:buNone/>
              <a:defRPr sz="1200"/>
            </a:lvl3pPr>
            <a:lvl4pPr marL="1371669" indent="0">
              <a:buNone/>
              <a:defRPr sz="1001"/>
            </a:lvl4pPr>
            <a:lvl5pPr marL="1828892" indent="0">
              <a:buNone/>
              <a:defRPr sz="1001"/>
            </a:lvl5pPr>
            <a:lvl6pPr marL="2286115" indent="0">
              <a:buNone/>
              <a:defRPr sz="1001"/>
            </a:lvl6pPr>
            <a:lvl7pPr marL="2743336" indent="0">
              <a:buNone/>
              <a:defRPr sz="1001"/>
            </a:lvl7pPr>
            <a:lvl8pPr marL="3200561" indent="0">
              <a:buNone/>
              <a:defRPr sz="1001"/>
            </a:lvl8pPr>
            <a:lvl9pPr marL="3657784" indent="0">
              <a:buNone/>
              <a:defRPr sz="100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61C00E8-32F6-4681-9804-935B10A10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8072-948B-494E-AAB8-AF683CC2E1B2}" type="datetimeFigureOut">
              <a:rPr lang="fr-FR" smtClean="0"/>
              <a:t>03/05/2023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59146E8-A3E6-497E-AFC4-C2C505DB1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618CB8E-0A0C-4ADD-A252-F669B865E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77B8-82DF-4952-90E1-9700166483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00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79B4664-6D70-4847-8E2D-D94D67D26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5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08F52D5-34A3-4597-A48F-D161B113C7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5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F6ABC1-8348-4D8D-9F4B-4FC4817A05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D8072-948B-494E-AAB8-AF683CC2E1B2}" type="datetimeFigureOut">
              <a:rPr lang="fr-FR" smtClean="0"/>
              <a:t>03/05/2023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2B533C-743D-448D-8BBD-5AFF2AFD02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EC3F2C-2B29-4C27-B180-1885149853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B77B8-82DF-4952-90E1-9700166483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7175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4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3" indent="-228613" algn="l" defTabSz="914444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34" indent="-228613" algn="l" defTabSz="91444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7" indent="-228613" algn="l" defTabSz="91444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0" indent="-228613" algn="l" defTabSz="91444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5" indent="-228613" algn="l" defTabSz="91444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8" indent="-228613" algn="l" defTabSz="91444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949" indent="-228613" algn="l" defTabSz="91444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2" indent="-228613" algn="l" defTabSz="91444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5" indent="-228613" algn="l" defTabSz="91444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4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44" algn="l" defTabSz="91444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2" algn="l" defTabSz="91444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5" algn="l" defTabSz="91444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6" algn="l" defTabSz="91444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1" algn="l" defTabSz="91444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4" algn="l" defTabSz="91444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23" y="186061"/>
            <a:ext cx="1213291" cy="1099263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4A9A411B-A282-4EA2-9858-2D323CCC2451}"/>
              </a:ext>
            </a:extLst>
          </p:cNvPr>
          <p:cNvSpPr txBox="1"/>
          <p:nvPr/>
        </p:nvSpPr>
        <p:spPr>
          <a:xfrm>
            <a:off x="10141490" y="4442657"/>
            <a:ext cx="1509893" cy="43088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>
                <a:solidFill>
                  <a:schemeClr val="bg1"/>
                </a:solidFill>
              </a:rPr>
              <a:t>Portail </a:t>
            </a:r>
            <a:r>
              <a:rPr lang="fr-FR" sz="1100" b="1" dirty="0" smtClean="0">
                <a:solidFill>
                  <a:schemeClr val="bg1"/>
                </a:solidFill>
              </a:rPr>
              <a:t>public </a:t>
            </a:r>
            <a:endParaRPr lang="fr-FR" sz="1100" b="1" dirty="0">
              <a:solidFill>
                <a:schemeClr val="bg1"/>
              </a:solidFill>
            </a:endParaRPr>
          </a:p>
          <a:p>
            <a:pPr algn="ctr"/>
            <a:r>
              <a:rPr lang="fr-FR" sz="1100" b="1" dirty="0">
                <a:solidFill>
                  <a:schemeClr val="bg1"/>
                </a:solidFill>
              </a:rPr>
              <a:t>de facturation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C19CD0B3-3753-4F6D-8944-23E7C5AA3D6A}"/>
              </a:ext>
            </a:extLst>
          </p:cNvPr>
          <p:cNvSpPr txBox="1"/>
          <p:nvPr/>
        </p:nvSpPr>
        <p:spPr>
          <a:xfrm>
            <a:off x="218790" y="2707193"/>
            <a:ext cx="3133062" cy="1077218"/>
          </a:xfrm>
          <a:prstGeom prst="rect">
            <a:avLst/>
          </a:prstGeom>
          <a:solidFill>
            <a:schemeClr val="bg1"/>
          </a:solidFill>
          <a:ln w="28575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fr-FR" sz="800" b="1" u="sng" dirty="0"/>
              <a:t>Etablissez la liste des entreprises membres de l’équipe ne passant pas directement par la PDP chef d’équipe</a:t>
            </a:r>
          </a:p>
          <a:p>
            <a:endParaRPr lang="fr-FR" sz="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dirty="0" smtClean="0"/>
              <a:t>Raison </a:t>
            </a:r>
            <a:r>
              <a:rPr lang="fr-FR" sz="800" dirty="0"/>
              <a:t>sociale/SIREN/Catégorie d’entreprise/Secteur d’activité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dirty="0"/>
              <a:t>Raison sociale/SIREN/Catégorie d’entreprise/Secteur d’activité </a:t>
            </a:r>
          </a:p>
          <a:p>
            <a:endParaRPr lang="fr-FR" sz="800" dirty="0"/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F322B524-F73C-47A0-8D86-373FC905DECB}"/>
              </a:ext>
            </a:extLst>
          </p:cNvPr>
          <p:cNvCxnSpPr/>
          <p:nvPr/>
        </p:nvCxnSpPr>
        <p:spPr>
          <a:xfrm>
            <a:off x="387187" y="2099453"/>
            <a:ext cx="958022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82">
            <a:extLst>
              <a:ext uri="{FF2B5EF4-FFF2-40B4-BE49-F238E27FC236}">
                <a16:creationId xmlns:a16="http://schemas.microsoft.com/office/drawing/2014/main" id="{FD825C93-9C5E-49BA-B531-DE0043BEB25D}"/>
              </a:ext>
            </a:extLst>
          </p:cNvPr>
          <p:cNvSpPr/>
          <p:nvPr/>
        </p:nvSpPr>
        <p:spPr>
          <a:xfrm>
            <a:off x="5574493" y="3029634"/>
            <a:ext cx="1226012" cy="44639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>
                <a:solidFill>
                  <a:schemeClr val="bg1"/>
                </a:solidFill>
              </a:rPr>
              <a:t>Opérateur </a:t>
            </a:r>
          </a:p>
          <a:p>
            <a:pPr algn="ctr"/>
            <a:r>
              <a:rPr lang="fr-FR" sz="900" b="1" dirty="0">
                <a:solidFill>
                  <a:schemeClr val="bg1"/>
                </a:solidFill>
              </a:rPr>
              <a:t>de dématérialisation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3408A33D-A616-4AA7-88BC-2C7D20703452}"/>
              </a:ext>
            </a:extLst>
          </p:cNvPr>
          <p:cNvSpPr txBox="1"/>
          <p:nvPr/>
        </p:nvSpPr>
        <p:spPr>
          <a:xfrm>
            <a:off x="1107948" y="5796609"/>
            <a:ext cx="3133063" cy="830997"/>
          </a:xfrm>
          <a:prstGeom prst="rect">
            <a:avLst/>
          </a:prstGeom>
          <a:solidFill>
            <a:schemeClr val="bg1"/>
          </a:solidFill>
          <a:ln w="28575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fr-FR" sz="800" b="1" u="sng" dirty="0"/>
              <a:t>Etablissez la liste des entreprises membres de l’équipe passant directement par la PDP chef d’équipe</a:t>
            </a:r>
            <a:endParaRPr lang="fr-FR" sz="800" b="1" dirty="0"/>
          </a:p>
          <a:p>
            <a:endParaRPr lang="fr-FR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dirty="0"/>
              <a:t>Raison sociale/SIREN/Catégorie d’entreprise/Secteur d’activité </a:t>
            </a:r>
            <a:endParaRPr lang="fr-FR" sz="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800" dirty="0"/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7782047D-7CB1-4D3B-AB9F-399D5833CBD2}"/>
              </a:ext>
            </a:extLst>
          </p:cNvPr>
          <p:cNvCxnSpPr>
            <a:cxnSpLocks/>
            <a:stCxn id="41" idx="3"/>
            <a:endCxn id="83" idx="1"/>
          </p:cNvCxnSpPr>
          <p:nvPr/>
        </p:nvCxnSpPr>
        <p:spPr>
          <a:xfrm>
            <a:off x="3351852" y="3245802"/>
            <a:ext cx="2222641" cy="702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34ED2EC1-87DF-4FB5-95E4-428D23BFB376}"/>
              </a:ext>
            </a:extLst>
          </p:cNvPr>
          <p:cNvCxnSpPr>
            <a:cxnSpLocks/>
          </p:cNvCxnSpPr>
          <p:nvPr/>
        </p:nvCxnSpPr>
        <p:spPr>
          <a:xfrm>
            <a:off x="6251701" y="3731693"/>
            <a:ext cx="0" cy="38311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D7F5A738-08A8-4352-BD3D-6F3C8DE3C85F}"/>
              </a:ext>
            </a:extLst>
          </p:cNvPr>
          <p:cNvCxnSpPr>
            <a:cxnSpLocks/>
            <a:stCxn id="24" idx="3"/>
            <a:endCxn id="43" idx="2"/>
          </p:cNvCxnSpPr>
          <p:nvPr/>
        </p:nvCxnSpPr>
        <p:spPr>
          <a:xfrm flipV="1">
            <a:off x="4241011" y="5350217"/>
            <a:ext cx="2015264" cy="86189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74E8DED2-6CC5-48AF-BF00-2A4B26C2E57B}"/>
              </a:ext>
            </a:extLst>
          </p:cNvPr>
          <p:cNvCxnSpPr>
            <a:cxnSpLocks/>
            <a:endCxn id="20" idx="1"/>
          </p:cNvCxnSpPr>
          <p:nvPr/>
        </p:nvCxnSpPr>
        <p:spPr>
          <a:xfrm>
            <a:off x="6982688" y="4658100"/>
            <a:ext cx="3158802" cy="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e 8"/>
          <p:cNvGrpSpPr/>
          <p:nvPr/>
        </p:nvGrpSpPr>
        <p:grpSpPr>
          <a:xfrm>
            <a:off x="4598832" y="4346414"/>
            <a:ext cx="3314886" cy="1003803"/>
            <a:chOff x="4587448" y="4733867"/>
            <a:chExt cx="3314886" cy="1003803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91EC458-FB31-4DA8-B34A-E56CA42A2E29}"/>
                </a:ext>
              </a:extLst>
            </p:cNvPr>
            <p:cNvSpPr/>
            <p:nvPr/>
          </p:nvSpPr>
          <p:spPr>
            <a:xfrm>
              <a:off x="5526681" y="4733867"/>
              <a:ext cx="1392572" cy="606740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950" b="1" dirty="0">
                  <a:solidFill>
                    <a:schemeClr val="bg1"/>
                  </a:solidFill>
                </a:rPr>
                <a:t>Plateforme de dématérialisation partenaire</a:t>
              </a:r>
            </a:p>
          </p:txBody>
        </p:sp>
        <p:sp>
          <p:nvSpPr>
            <p:cNvPr id="43" name="ZoneTexte 42">
              <a:extLst>
                <a:ext uri="{FF2B5EF4-FFF2-40B4-BE49-F238E27FC236}">
                  <a16:creationId xmlns:a16="http://schemas.microsoft.com/office/drawing/2014/main" id="{98EAF084-7882-44B3-B1EE-71FA4995BE56}"/>
                </a:ext>
              </a:extLst>
            </p:cNvPr>
            <p:cNvSpPr txBox="1"/>
            <p:nvPr/>
          </p:nvSpPr>
          <p:spPr>
            <a:xfrm>
              <a:off x="4587448" y="5399116"/>
              <a:ext cx="3314886" cy="33855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bg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800" b="1" u="sng" dirty="0"/>
                <a:t>Complétez cette ligne réservée à la PDP chef d’équipe</a:t>
              </a:r>
            </a:p>
            <a:p>
              <a:r>
                <a:rPr lang="fr-FR" sz="800" dirty="0"/>
                <a:t>Raison sociale/SIREN/Catégorie d’entreprise/Secteur d’activité </a:t>
              </a:r>
              <a:endParaRPr lang="fr-FR" sz="800" b="1" u="sng" dirty="0"/>
            </a:p>
          </p:txBody>
        </p:sp>
      </p:grpSp>
      <p:sp>
        <p:nvSpPr>
          <p:cNvPr id="82" name="ZoneTexte 81">
            <a:extLst>
              <a:ext uri="{FF2B5EF4-FFF2-40B4-BE49-F238E27FC236}">
                <a16:creationId xmlns:a16="http://schemas.microsoft.com/office/drawing/2014/main" id="{DF3D63BB-5370-48EF-BC91-635916149361}"/>
              </a:ext>
            </a:extLst>
          </p:cNvPr>
          <p:cNvSpPr txBox="1"/>
          <p:nvPr/>
        </p:nvSpPr>
        <p:spPr>
          <a:xfrm>
            <a:off x="8940979" y="5881819"/>
            <a:ext cx="279353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/>
              <a:t>Bon à savoir :</a:t>
            </a:r>
          </a:p>
          <a:p>
            <a:r>
              <a:rPr lang="fr-FR" sz="800" dirty="0"/>
              <a:t>N’hésitez pas à supprimer les lignes ou les boîtes </a:t>
            </a:r>
            <a:r>
              <a:rPr lang="fr-FR" sz="800" dirty="0" smtClean="0"/>
              <a:t>inutiles ou en créer de nouvelles.. </a:t>
            </a:r>
            <a:endParaRPr lang="fr-FR" sz="800" dirty="0"/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A1E24382-6B8E-4803-A758-5C6B07DDDBA1}"/>
              </a:ext>
            </a:extLst>
          </p:cNvPr>
          <p:cNvSpPr txBox="1"/>
          <p:nvPr/>
        </p:nvSpPr>
        <p:spPr>
          <a:xfrm>
            <a:off x="278534" y="1135200"/>
            <a:ext cx="11734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750" b="1" dirty="0"/>
              <a:t>Schéma à compléter si </a:t>
            </a:r>
            <a:r>
              <a:rPr lang="fr-FR" sz="2750" b="1" dirty="0" smtClean="0"/>
              <a:t>vous êtes une Plateforme </a:t>
            </a:r>
            <a:r>
              <a:rPr lang="fr-FR" sz="2750" b="1" dirty="0"/>
              <a:t>de Dématérialisation Partenaire (PDP</a:t>
            </a:r>
            <a:r>
              <a:rPr lang="fr-FR" sz="2750" b="1" dirty="0" smtClean="0"/>
              <a:t>), cheffe d’équipe</a:t>
            </a:r>
            <a:endParaRPr lang="fr-FR" sz="2750" b="1" dirty="0"/>
          </a:p>
        </p:txBody>
      </p:sp>
      <p:pic>
        <p:nvPicPr>
          <p:cNvPr id="60" name="Graphique 33" descr="Signe pouce en haut avec un remplissage uni">
            <a:extLst>
              <a:ext uri="{FF2B5EF4-FFF2-40B4-BE49-F238E27FC236}">
                <a16:creationId xmlns:a16="http://schemas.microsoft.com/office/drawing/2014/main" id="{9B7EDC83-2E7C-4B41-8FA6-155BD5F151B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7577" y="5881819"/>
            <a:ext cx="263402" cy="252000"/>
          </a:xfrm>
          <a:prstGeom prst="rect">
            <a:avLst/>
          </a:prstGeom>
        </p:spPr>
      </p:pic>
      <p:sp>
        <p:nvSpPr>
          <p:cNvPr id="77" name="ZoneTexte 76">
            <a:extLst>
              <a:ext uri="{FF2B5EF4-FFF2-40B4-BE49-F238E27FC236}">
                <a16:creationId xmlns:a16="http://schemas.microsoft.com/office/drawing/2014/main" id="{4B464558-8C1E-4583-8FD5-F258573AB623}"/>
              </a:ext>
            </a:extLst>
          </p:cNvPr>
          <p:cNvSpPr txBox="1"/>
          <p:nvPr/>
        </p:nvSpPr>
        <p:spPr>
          <a:xfrm>
            <a:off x="5702898" y="4100193"/>
            <a:ext cx="1097607" cy="24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>
                <a:solidFill>
                  <a:srgbClr val="FF0000"/>
                </a:solidFill>
              </a:rPr>
              <a:t>Chef d’équipe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98EAF084-7882-44B3-B1EE-71FA4995BE56}"/>
              </a:ext>
            </a:extLst>
          </p:cNvPr>
          <p:cNvSpPr txBox="1"/>
          <p:nvPr/>
        </p:nvSpPr>
        <p:spPr>
          <a:xfrm>
            <a:off x="4298179" y="3507936"/>
            <a:ext cx="3807288" cy="215444"/>
          </a:xfrm>
          <a:prstGeom prst="rect">
            <a:avLst/>
          </a:prstGeom>
          <a:solidFill>
            <a:schemeClr val="bg1"/>
          </a:solidFill>
          <a:ln w="28575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fr-FR" sz="800" dirty="0" smtClean="0"/>
              <a:t>OD : Raison </a:t>
            </a:r>
            <a:r>
              <a:rPr lang="fr-FR" sz="800" dirty="0"/>
              <a:t>sociale/SIREN/Catégorie d’entreprise/Secteur d’activité </a:t>
            </a:r>
            <a:endParaRPr lang="fr-FR" sz="800" b="1" u="sng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FD825C93-9C5E-49BA-B531-DE0043BEB25D}"/>
              </a:ext>
            </a:extLst>
          </p:cNvPr>
          <p:cNvSpPr/>
          <p:nvPr/>
        </p:nvSpPr>
        <p:spPr>
          <a:xfrm>
            <a:off x="1107948" y="2267419"/>
            <a:ext cx="1226012" cy="446392"/>
          </a:xfrm>
          <a:prstGeom prst="rect">
            <a:avLst/>
          </a:prstGeom>
          <a:solidFill>
            <a:srgbClr val="7030A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 smtClean="0">
                <a:solidFill>
                  <a:schemeClr val="bg1"/>
                </a:solidFill>
              </a:rPr>
              <a:t>Entreprise</a:t>
            </a:r>
            <a:endParaRPr lang="fr-FR" sz="900" b="1" dirty="0">
              <a:solidFill>
                <a:schemeClr val="bg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D825C93-9C5E-49BA-B531-DE0043BEB25D}"/>
              </a:ext>
            </a:extLst>
          </p:cNvPr>
          <p:cNvSpPr/>
          <p:nvPr/>
        </p:nvSpPr>
        <p:spPr>
          <a:xfrm>
            <a:off x="2035508" y="5350217"/>
            <a:ext cx="1226012" cy="446392"/>
          </a:xfrm>
          <a:prstGeom prst="rect">
            <a:avLst/>
          </a:prstGeom>
          <a:solidFill>
            <a:srgbClr val="7030A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 smtClean="0">
                <a:solidFill>
                  <a:schemeClr val="bg1"/>
                </a:solidFill>
              </a:rPr>
              <a:t>Entreprise</a:t>
            </a:r>
            <a:endParaRPr lang="fr-FR" sz="900" b="1" dirty="0">
              <a:solidFill>
                <a:schemeClr val="bg1"/>
              </a:solidFill>
            </a:endParaRPr>
          </a:p>
        </p:txBody>
      </p:sp>
      <p:pic>
        <p:nvPicPr>
          <p:cNvPr id="22" name="Image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7387" y="191193"/>
            <a:ext cx="1350016" cy="741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265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1CEEA247-E67C-4523-AAD4-6963206CBE81}"/>
              </a:ext>
            </a:extLst>
          </p:cNvPr>
          <p:cNvSpPr txBox="1"/>
          <p:nvPr/>
        </p:nvSpPr>
        <p:spPr>
          <a:xfrm>
            <a:off x="362125" y="1266738"/>
            <a:ext cx="1146775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Raison sociale</a:t>
            </a:r>
            <a:r>
              <a:rPr lang="fr-FR" sz="1400" dirty="0"/>
              <a:t> : nom d'une société. </a:t>
            </a:r>
          </a:p>
          <a:p>
            <a:endParaRPr lang="fr-FR" sz="1400" b="1" dirty="0"/>
          </a:p>
          <a:p>
            <a:r>
              <a:rPr lang="fr-FR" sz="1400" b="1" dirty="0"/>
              <a:t>PDP</a:t>
            </a:r>
            <a:r>
              <a:rPr lang="fr-FR" sz="1400" dirty="0"/>
              <a:t> : Plateforme de Dématérialisation Partenaire.</a:t>
            </a:r>
          </a:p>
          <a:p>
            <a:endParaRPr lang="fr-FR" sz="1400" b="1" dirty="0"/>
          </a:p>
          <a:p>
            <a:r>
              <a:rPr lang="fr-FR" sz="1400" b="1" dirty="0"/>
              <a:t>OD</a:t>
            </a:r>
            <a:r>
              <a:rPr lang="fr-FR" sz="1400" dirty="0"/>
              <a:t> : Opérateur de dématérialisation (intermédiaire, éditeurs de logiciel de facturation, éditeurs de logiciel de caisse,...).</a:t>
            </a:r>
          </a:p>
          <a:p>
            <a:endParaRPr lang="fr-FR" sz="1400" b="1" dirty="0"/>
          </a:p>
          <a:p>
            <a:r>
              <a:rPr lang="fr-FR" sz="1400" b="1" dirty="0"/>
              <a:t>SIREN</a:t>
            </a:r>
            <a:r>
              <a:rPr lang="fr-FR" sz="1400" dirty="0"/>
              <a:t> : Le numéro SIREN est un identifiant de neuf chiffres attribué à chaque unité légale.</a:t>
            </a:r>
          </a:p>
          <a:p>
            <a:endParaRPr lang="fr-FR" sz="1400" b="1" dirty="0"/>
          </a:p>
          <a:p>
            <a:r>
              <a:rPr lang="fr-FR" sz="1400" b="1" dirty="0"/>
              <a:t>Catégorie d'entreprise</a:t>
            </a:r>
            <a:r>
              <a:rPr lang="fr-FR" sz="1400" dirty="0"/>
              <a:t> : classification des entreprises suivant la catégorisation INSEE, complétée par les associations et entités publiques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GE (Grande entreprise) : Entreprise qui répond à au moins une des deux conditions suivantes : avoir au moins 5 000 salariés ; avoir plus de 1,5 milliard d'euros de chiffre d'affaires et plus de 2 milliards d'euros de total de bilan.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ETI (Entreprise de taille intermédiaire) : Entreprise dont l’effectif est inférieur à 5 000 personnes et dont le chiffre d’affaires annuel n’excède pas 1 500 millions d’euros ou dont le total de bilan n’excède pas 2 000 millions d’euros.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PME (Petite et moyenne entreprise) : Entreprise dont l’effectif est inférieur à 250 personnes et dont le chiffre d’affaires annuel n’excède pas 50 millions d’euros ou dont le total de bilan n’excède pas 43 millions d’euros.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TPE / Microentreprise : Entreprise dont l'effectif est inférieur à 10 personnes et dont le chiffre d’affaires annuel n'excède pas 2 millions d’euros ou dont le total de bilan n'excède pas 2 millions d’euros.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Entité publique : Entité publique assujettie à la TVA. La participation d'une entité de ce type présente un intérêt pour éprouver le fonctionnement du "G2B" et les adhérences B2B/B2G.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Association : Associations assujetties à la TVA uniquement.</a:t>
            </a:r>
          </a:p>
        </p:txBody>
      </p: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C01FEA14-2B15-4AFA-86BF-BC60B9C37A6D}"/>
              </a:ext>
            </a:extLst>
          </p:cNvPr>
          <p:cNvCxnSpPr/>
          <p:nvPr/>
        </p:nvCxnSpPr>
        <p:spPr>
          <a:xfrm>
            <a:off x="528508" y="906011"/>
            <a:ext cx="958022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ZoneTexte 50">
            <a:extLst>
              <a:ext uri="{FF2B5EF4-FFF2-40B4-BE49-F238E27FC236}">
                <a16:creationId xmlns:a16="http://schemas.microsoft.com/office/drawing/2014/main" id="{68C1D224-8287-4C69-9834-6DD9401B94DF}"/>
              </a:ext>
            </a:extLst>
          </p:cNvPr>
          <p:cNvSpPr txBox="1"/>
          <p:nvPr/>
        </p:nvSpPr>
        <p:spPr>
          <a:xfrm>
            <a:off x="420441" y="288220"/>
            <a:ext cx="93872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Glossaire </a:t>
            </a:r>
          </a:p>
        </p:txBody>
      </p:sp>
    </p:spTree>
    <p:extLst>
      <p:ext uri="{BB962C8B-B14F-4D97-AF65-F5344CB8AC3E}">
        <p14:creationId xmlns:p14="http://schemas.microsoft.com/office/powerpoint/2010/main" val="2301361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1CEEA247-E67C-4523-AAD4-6963206CBE81}"/>
              </a:ext>
            </a:extLst>
          </p:cNvPr>
          <p:cNvSpPr txBox="1"/>
          <p:nvPr/>
        </p:nvSpPr>
        <p:spPr>
          <a:xfrm>
            <a:off x="362125" y="1266738"/>
            <a:ext cx="1146775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Secteur d'activité</a:t>
            </a:r>
            <a:r>
              <a:rPr lang="fr-FR" sz="1400" dirty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Agriculture, sylviculture et pêche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Industries extractives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Industrie manufacturière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Production et distribution d'électricité, de gaz, de vapeur et d'air conditionné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Production et distribution d'eau; assainissement, gestion des déchets et dépollution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Construction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Commerce; réparation d'automobiles et de motocycles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Transports et entreposage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Hébergement et restauration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Information et communication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Activités financières et d'assurance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Activités immobilières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Activités spécialisées, scientifiques et techniques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Activités de services administratifs et de soutien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Administration publique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Enseignement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Santé humaine et action sociale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Arts, spectacles et activités récréatives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Autres activités de services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Activités des ménages en tant qu'employeurs; activités indifférenciées des ménages en tant que producteurs de biens et services pour usage propre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Activités extra-territoriales</a:t>
            </a:r>
          </a:p>
          <a:p>
            <a:endParaRPr lang="fr-FR" sz="1400" dirty="0"/>
          </a:p>
          <a:p>
            <a:r>
              <a:rPr lang="fr-FR" sz="1400" dirty="0"/>
              <a:t>Plus d'informations ici &gt; https://www.insee.fr/fr/statistiques/fichier/2406147/Nomenclatures_NAF_et_CPF_Reedition_2020.pdf</a:t>
            </a:r>
          </a:p>
        </p:txBody>
      </p: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C01FEA14-2B15-4AFA-86BF-BC60B9C37A6D}"/>
              </a:ext>
            </a:extLst>
          </p:cNvPr>
          <p:cNvCxnSpPr/>
          <p:nvPr/>
        </p:nvCxnSpPr>
        <p:spPr>
          <a:xfrm>
            <a:off x="528508" y="906011"/>
            <a:ext cx="958022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ZoneTexte 50">
            <a:extLst>
              <a:ext uri="{FF2B5EF4-FFF2-40B4-BE49-F238E27FC236}">
                <a16:creationId xmlns:a16="http://schemas.microsoft.com/office/drawing/2014/main" id="{68C1D224-8287-4C69-9834-6DD9401B94DF}"/>
              </a:ext>
            </a:extLst>
          </p:cNvPr>
          <p:cNvSpPr txBox="1"/>
          <p:nvPr/>
        </p:nvSpPr>
        <p:spPr>
          <a:xfrm>
            <a:off x="437069" y="288220"/>
            <a:ext cx="93872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Glossaire </a:t>
            </a:r>
          </a:p>
        </p:txBody>
      </p:sp>
    </p:spTree>
    <p:extLst>
      <p:ext uri="{BB962C8B-B14F-4D97-AF65-F5344CB8AC3E}">
        <p14:creationId xmlns:p14="http://schemas.microsoft.com/office/powerpoint/2010/main" val="410851632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nalisé 1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1921</TotalTime>
  <Words>511</Words>
  <Application>Microsoft Office PowerPoint</Application>
  <PresentationFormat>Grand écran</PresentationFormat>
  <Paragraphs>62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6" baseType="lpstr">
      <vt:lpstr>Arial</vt:lpstr>
      <vt:lpstr>Marianne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Louis de Crécy (FR)</dc:creator>
  <cp:lastModifiedBy>Yvan Bertrand</cp:lastModifiedBy>
  <cp:revision>94</cp:revision>
  <dcterms:created xsi:type="dcterms:W3CDTF">2023-03-29T12:08:12Z</dcterms:created>
  <dcterms:modified xsi:type="dcterms:W3CDTF">2023-05-03T14:58:48Z</dcterms:modified>
</cp:coreProperties>
</file>