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4" r:id="rId3"/>
    <p:sldId id="265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49A0DA-931E-4303-81ED-A4BBCB196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37B13B-0E1B-4760-979D-6158FE557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23" indent="0" algn="ctr">
              <a:buNone/>
              <a:defRPr sz="2000"/>
            </a:lvl2pPr>
            <a:lvl3pPr marL="914444" indent="0" algn="ctr">
              <a:buNone/>
              <a:defRPr sz="1801"/>
            </a:lvl3pPr>
            <a:lvl4pPr marL="1371669" indent="0" algn="ctr">
              <a:buNone/>
              <a:defRPr sz="1600"/>
            </a:lvl4pPr>
            <a:lvl5pPr marL="1828892" indent="0" algn="ctr">
              <a:buNone/>
              <a:defRPr sz="1600"/>
            </a:lvl5pPr>
            <a:lvl6pPr marL="2286115" indent="0" algn="ctr">
              <a:buNone/>
              <a:defRPr sz="1600"/>
            </a:lvl6pPr>
            <a:lvl7pPr marL="2743336" indent="0" algn="ctr">
              <a:buNone/>
              <a:defRPr sz="1600"/>
            </a:lvl7pPr>
            <a:lvl8pPr marL="3200561" indent="0" algn="ctr">
              <a:buNone/>
              <a:defRPr sz="1600"/>
            </a:lvl8pPr>
            <a:lvl9pPr marL="3657784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E00547-FE43-45EC-B4A6-626CFD587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2CA7C5-B8EF-40EA-812D-53339517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9C3552-7533-4738-B2C3-77A13FA39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058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B5F24E-6540-435D-9DF3-93446615D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452051-7FE4-4920-A0DB-D973AC3CA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9585E1-8CB9-4821-8601-5EA3B1DC6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A2E9C6-E7B0-4FE9-9A56-30A26E636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AE9BA70-9CD3-4871-81E7-A66AED66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601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B0C8B84-BC2F-4021-BBA0-7D4D20F5D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D3D0E54-BDB7-47E8-84F2-38B6D7E56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A9EA7C-DE69-4C84-AE68-9E6EC5ED3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623BFE-1F81-4734-AF35-E04313A6F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54CCFE-AE99-4BEF-8102-D1261605F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784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0FDFE8-E874-4F07-8398-03601C62D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92751F-7A1F-4B27-A739-308B481F8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AB8838-FB2B-494A-AC4D-5F8EE7D77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AA7D78-2AAA-48CF-BCB0-FD53ED614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4DDBAD-31F6-4ADB-95FB-D3FFC4678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235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D665FF-41F5-431E-BEEE-E24B7EDB4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0D24FC-2852-4900-B782-4C7A3969A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2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44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9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1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C2B1EE-D3FE-4452-AC82-C8AE8FFB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25A26C-1A4A-4364-9171-0330A8103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9F3977-42C8-4909-AFB6-A954B57BB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14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0A153-205B-4F2C-BD9A-8C757F2B2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EE6ACD-26A5-4144-A8DC-2332E1CE1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EA307E-F45E-4A38-87AC-B2D2CAB2F8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1D62EE8-7383-41E9-9D3C-F0A1BD3E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D43F2F-6FE5-442A-94A1-4C5B4B16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3AA05D-41BA-4F9E-8EDD-21E9E9B4D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3568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5C24E6-005A-4592-A47C-41B0563CE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9B0A99C-8400-4CDB-A9B9-B4CF1BCAF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5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4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2" indent="0">
              <a:buNone/>
              <a:defRPr sz="1600" b="1"/>
            </a:lvl5pPr>
            <a:lvl6pPr marL="2286115" indent="0">
              <a:buNone/>
              <a:defRPr sz="1600" b="1"/>
            </a:lvl6pPr>
            <a:lvl7pPr marL="2743336" indent="0">
              <a:buNone/>
              <a:defRPr sz="1600" b="1"/>
            </a:lvl7pPr>
            <a:lvl8pPr marL="3200561" indent="0">
              <a:buNone/>
              <a:defRPr sz="1600" b="1"/>
            </a:lvl8pPr>
            <a:lvl9pPr marL="3657784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F27106-B002-4103-9868-635B6B50BC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5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E1C0AB8-AA96-44C3-9E36-26EBAF685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23" indent="0">
              <a:buNone/>
              <a:defRPr sz="2000" b="1"/>
            </a:lvl2pPr>
            <a:lvl3pPr marL="914444" indent="0">
              <a:buNone/>
              <a:defRPr sz="1801" b="1"/>
            </a:lvl3pPr>
            <a:lvl4pPr marL="1371669" indent="0">
              <a:buNone/>
              <a:defRPr sz="1600" b="1"/>
            </a:lvl4pPr>
            <a:lvl5pPr marL="1828892" indent="0">
              <a:buNone/>
              <a:defRPr sz="1600" b="1"/>
            </a:lvl5pPr>
            <a:lvl6pPr marL="2286115" indent="0">
              <a:buNone/>
              <a:defRPr sz="1600" b="1"/>
            </a:lvl6pPr>
            <a:lvl7pPr marL="2743336" indent="0">
              <a:buNone/>
              <a:defRPr sz="1600" b="1"/>
            </a:lvl7pPr>
            <a:lvl8pPr marL="3200561" indent="0">
              <a:buNone/>
              <a:defRPr sz="1600" b="1"/>
            </a:lvl8pPr>
            <a:lvl9pPr marL="3657784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FDEDB0A-2B28-41D4-9470-3E5169B932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2D9965F-CF04-4589-B171-F8B16E880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E0B09C-9C05-42E1-91A6-BE251FEF6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5817270-6A9F-4577-9FED-0A774860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20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6AE72D-0AFE-48CE-AEF4-5AF56204B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E267715-BB7E-404D-9B41-75FE7730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EE9C36E-8189-45E0-BB08-794AF246B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B46BCE-D335-4546-A6D2-6E873C94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91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B4A683-DF35-4CE1-B986-B4D543C02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4580A3C-300F-4BB4-AB4F-87C622E56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DD26FF-0A32-4F86-B325-7BC2089B1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83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FEFF33-08A6-41AC-9B78-0F4D1BBBF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6902EE-B0BC-4B0C-9615-AE518FC2E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4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CD8B64-85B5-4C3D-A15B-266A9F626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1"/>
            </a:lvl2pPr>
            <a:lvl3pPr marL="914444" indent="0">
              <a:buNone/>
              <a:defRPr sz="1200"/>
            </a:lvl3pPr>
            <a:lvl4pPr marL="1371669" indent="0">
              <a:buNone/>
              <a:defRPr sz="1001"/>
            </a:lvl4pPr>
            <a:lvl5pPr marL="1828892" indent="0">
              <a:buNone/>
              <a:defRPr sz="1001"/>
            </a:lvl5pPr>
            <a:lvl6pPr marL="2286115" indent="0">
              <a:buNone/>
              <a:defRPr sz="1001"/>
            </a:lvl6pPr>
            <a:lvl7pPr marL="2743336" indent="0">
              <a:buNone/>
              <a:defRPr sz="1001"/>
            </a:lvl7pPr>
            <a:lvl8pPr marL="3200561" indent="0">
              <a:buNone/>
              <a:defRPr sz="1001"/>
            </a:lvl8pPr>
            <a:lvl9pPr marL="3657784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9F2919-93AC-48AC-9847-2FF6C73A0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3E54C7-8FF7-4CBB-9499-2929257C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3E5E63-EFF6-4BE3-A80E-73F0CE32D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09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8985B7-C7F9-4A5B-A0D1-000171F30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AF8215E-D504-46B4-8702-557F6C585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4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23" indent="0">
              <a:buNone/>
              <a:defRPr sz="2800"/>
            </a:lvl2pPr>
            <a:lvl3pPr marL="914444" indent="0">
              <a:buNone/>
              <a:defRPr sz="2400"/>
            </a:lvl3pPr>
            <a:lvl4pPr marL="1371669" indent="0">
              <a:buNone/>
              <a:defRPr sz="2000"/>
            </a:lvl4pPr>
            <a:lvl5pPr marL="1828892" indent="0">
              <a:buNone/>
              <a:defRPr sz="2000"/>
            </a:lvl5pPr>
            <a:lvl6pPr marL="2286115" indent="0">
              <a:buNone/>
              <a:defRPr sz="2000"/>
            </a:lvl6pPr>
            <a:lvl7pPr marL="2743336" indent="0">
              <a:buNone/>
              <a:defRPr sz="2000"/>
            </a:lvl7pPr>
            <a:lvl8pPr marL="3200561" indent="0">
              <a:buNone/>
              <a:defRPr sz="2000"/>
            </a:lvl8pPr>
            <a:lvl9pPr marL="3657784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C5404E-2D6E-4017-8686-E1A8DD24F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23" indent="0">
              <a:buNone/>
              <a:defRPr sz="1401"/>
            </a:lvl2pPr>
            <a:lvl3pPr marL="914444" indent="0">
              <a:buNone/>
              <a:defRPr sz="1200"/>
            </a:lvl3pPr>
            <a:lvl4pPr marL="1371669" indent="0">
              <a:buNone/>
              <a:defRPr sz="1001"/>
            </a:lvl4pPr>
            <a:lvl5pPr marL="1828892" indent="0">
              <a:buNone/>
              <a:defRPr sz="1001"/>
            </a:lvl5pPr>
            <a:lvl6pPr marL="2286115" indent="0">
              <a:buNone/>
              <a:defRPr sz="1001"/>
            </a:lvl6pPr>
            <a:lvl7pPr marL="2743336" indent="0">
              <a:buNone/>
              <a:defRPr sz="1001"/>
            </a:lvl7pPr>
            <a:lvl8pPr marL="3200561" indent="0">
              <a:buNone/>
              <a:defRPr sz="1001"/>
            </a:lvl8pPr>
            <a:lvl9pPr marL="3657784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1C00E8-32F6-4681-9804-935B10A10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9146E8-A3E6-497E-AFC4-C2C505DB1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18CB8E-0A0C-4ADD-A252-F669B865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0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79B4664-6D70-4847-8E2D-D94D67D26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8F52D5-34A3-4597-A48F-D161B113C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F6ABC1-8348-4D8D-9F4B-4FC4817A0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D8072-948B-494E-AAB8-AF683CC2E1B2}" type="datetimeFigureOut">
              <a:rPr lang="fr-FR" smtClean="0"/>
              <a:t>03/05/2023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2B533C-743D-448D-8BBD-5AFF2AFD0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5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C3F2C-2B29-4C27-B180-188514985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B77B8-82DF-4952-90E1-9700166483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17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4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3" indent="-228613" algn="l" defTabSz="91444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34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57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80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505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728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949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172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395" indent="-228613" algn="l" defTabSz="91444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44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69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92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115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336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561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784" algn="l" defTabSz="91444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e 71">
            <a:extLst>
              <a:ext uri="{FF2B5EF4-FFF2-40B4-BE49-F238E27FC236}">
                <a16:creationId xmlns:a16="http://schemas.microsoft.com/office/drawing/2014/main" id="{195AD17F-F517-47C4-B791-96905BA45B75}"/>
              </a:ext>
            </a:extLst>
          </p:cNvPr>
          <p:cNvGrpSpPr/>
          <p:nvPr/>
        </p:nvGrpSpPr>
        <p:grpSpPr>
          <a:xfrm>
            <a:off x="9559608" y="4298186"/>
            <a:ext cx="1516311" cy="662889"/>
            <a:chOff x="5005430" y="3594238"/>
            <a:chExt cx="1516311" cy="66288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265E333-D1BC-4F9B-82FD-C890406AB4E3}"/>
                </a:ext>
              </a:extLst>
            </p:cNvPr>
            <p:cNvSpPr/>
            <p:nvPr/>
          </p:nvSpPr>
          <p:spPr>
            <a:xfrm>
              <a:off x="5005430" y="3594238"/>
              <a:ext cx="1516311" cy="66288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801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4A9A411B-A282-4EA2-9858-2D323CCC2451}"/>
                </a:ext>
              </a:extLst>
            </p:cNvPr>
            <p:cNvSpPr txBox="1"/>
            <p:nvPr/>
          </p:nvSpPr>
          <p:spPr>
            <a:xfrm>
              <a:off x="5038288" y="3624741"/>
              <a:ext cx="1442911" cy="600164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0">
              <a:spAutoFit/>
            </a:bodyPr>
            <a:lstStyle/>
            <a:p>
              <a:r>
                <a:rPr lang="fr-FR" sz="1100" b="1" dirty="0">
                  <a:solidFill>
                    <a:schemeClr val="bg1"/>
                  </a:solidFill>
                </a:rPr>
                <a:t>Portail </a:t>
              </a:r>
            </a:p>
            <a:p>
              <a:r>
                <a:rPr lang="fr-FR" sz="1100" b="1" dirty="0">
                  <a:solidFill>
                    <a:schemeClr val="bg1"/>
                  </a:solidFill>
                </a:rPr>
                <a:t>public </a:t>
              </a:r>
            </a:p>
            <a:p>
              <a:r>
                <a:rPr lang="fr-FR" sz="1100" b="1" dirty="0">
                  <a:solidFill>
                    <a:schemeClr val="bg1"/>
                  </a:solidFill>
                </a:rPr>
                <a:t>de facturation</a:t>
              </a:r>
            </a:p>
          </p:txBody>
        </p:sp>
      </p:grpSp>
      <p:sp>
        <p:nvSpPr>
          <p:cNvPr id="47" name="ZoneTexte 46">
            <a:extLst>
              <a:ext uri="{FF2B5EF4-FFF2-40B4-BE49-F238E27FC236}">
                <a16:creationId xmlns:a16="http://schemas.microsoft.com/office/drawing/2014/main" id="{A1E24382-6B8E-4803-A758-5C6B07DDDBA1}"/>
              </a:ext>
            </a:extLst>
          </p:cNvPr>
          <p:cNvSpPr txBox="1"/>
          <p:nvPr/>
        </p:nvSpPr>
        <p:spPr>
          <a:xfrm>
            <a:off x="279120" y="1402128"/>
            <a:ext cx="11663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Schéma à compléter si </a:t>
            </a:r>
            <a:r>
              <a:rPr lang="fr-FR" sz="2800" b="1" dirty="0" smtClean="0"/>
              <a:t>vous êtes une entreprise, cheffe d’équipe</a:t>
            </a:r>
            <a:endParaRPr lang="fr-FR" sz="2800" b="1" dirty="0"/>
          </a:p>
        </p:txBody>
      </p:sp>
      <p:cxnSp>
        <p:nvCxnSpPr>
          <p:cNvPr id="1027" name="Connecteur droit avec flèche 1026">
            <a:extLst>
              <a:ext uri="{FF2B5EF4-FFF2-40B4-BE49-F238E27FC236}">
                <a16:creationId xmlns:a16="http://schemas.microsoft.com/office/drawing/2014/main" id="{B2B0A32B-BDCA-4090-B255-0E95FC43D877}"/>
              </a:ext>
            </a:extLst>
          </p:cNvPr>
          <p:cNvCxnSpPr>
            <a:cxnSpLocks/>
            <a:stCxn id="11" idx="3"/>
            <a:endCxn id="19" idx="1"/>
          </p:cNvCxnSpPr>
          <p:nvPr/>
        </p:nvCxnSpPr>
        <p:spPr>
          <a:xfrm>
            <a:off x="8540031" y="4629631"/>
            <a:ext cx="1019577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322B524-F73C-47A0-8D86-373FC905DECB}"/>
              </a:ext>
            </a:extLst>
          </p:cNvPr>
          <p:cNvCxnSpPr/>
          <p:nvPr/>
        </p:nvCxnSpPr>
        <p:spPr>
          <a:xfrm>
            <a:off x="412126" y="2019919"/>
            <a:ext cx="9580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>
            <a:extLst>
              <a:ext uri="{FF2B5EF4-FFF2-40B4-BE49-F238E27FC236}">
                <a16:creationId xmlns:a16="http://schemas.microsoft.com/office/drawing/2014/main" id="{C19CD0B3-3753-4F6D-8944-23E7C5AA3D6A}"/>
              </a:ext>
            </a:extLst>
          </p:cNvPr>
          <p:cNvSpPr txBox="1"/>
          <p:nvPr/>
        </p:nvSpPr>
        <p:spPr>
          <a:xfrm>
            <a:off x="1736566" y="3287426"/>
            <a:ext cx="6803469" cy="600164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100" b="1" u="sng" dirty="0"/>
              <a:t>Complétez cette ligne réservée à l’entreprise chef d’équipe</a:t>
            </a:r>
          </a:p>
          <a:p>
            <a:r>
              <a:rPr lang="fr-FR" sz="1100" dirty="0"/>
              <a:t> </a:t>
            </a:r>
          </a:p>
          <a:p>
            <a:r>
              <a:rPr lang="fr-FR" sz="1100" dirty="0"/>
              <a:t>Entreprise chef d’équipe = Raison sociale/SIREN/Catégorie d’entreprise/Secteur d’activité </a:t>
            </a:r>
            <a:endParaRPr lang="fr-FR" sz="1100" b="1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4B464558-8C1E-4583-8FD5-F258573AB623}"/>
              </a:ext>
            </a:extLst>
          </p:cNvPr>
          <p:cNvSpPr txBox="1"/>
          <p:nvPr/>
        </p:nvSpPr>
        <p:spPr>
          <a:xfrm>
            <a:off x="581290" y="3464397"/>
            <a:ext cx="1097607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>
                <a:solidFill>
                  <a:srgbClr val="FF0000"/>
                </a:solidFill>
              </a:rPr>
              <a:t>Chef d’équipe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19CD0B3-3753-4F6D-8944-23E7C5AA3D6A}"/>
              </a:ext>
            </a:extLst>
          </p:cNvPr>
          <p:cNvSpPr txBox="1"/>
          <p:nvPr/>
        </p:nvSpPr>
        <p:spPr>
          <a:xfrm>
            <a:off x="1736562" y="3921745"/>
            <a:ext cx="6803469" cy="1415772"/>
          </a:xfrm>
          <a:prstGeom prst="rect">
            <a:avLst/>
          </a:prstGeom>
          <a:solidFill>
            <a:schemeClr val="bg1"/>
          </a:solidFill>
          <a:ln w="28575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fr-FR" sz="1100" b="1" u="sng" dirty="0"/>
              <a:t>Etablissez la liste des autres entreprises membres de l’équipe</a:t>
            </a:r>
            <a:endParaRPr lang="fr-FR" sz="1100" b="1" dirty="0"/>
          </a:p>
          <a:p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Raison sociale/SIREN/Catégorie d’entreprise/Secteur d’activité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Raison sociale/SIREN/Catégorie d’entreprise/Secteur d’activité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Raison sociale/SIREN/Catégorie d’entreprise/Secteur d’activité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Raison sociale/SIREN/Catégorie d’entreprise/Secteur d’activité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Etc.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F3D63BB-5370-48EF-BC91-635916149361}"/>
              </a:ext>
            </a:extLst>
          </p:cNvPr>
          <p:cNvSpPr txBox="1"/>
          <p:nvPr/>
        </p:nvSpPr>
        <p:spPr>
          <a:xfrm>
            <a:off x="8940979" y="5881819"/>
            <a:ext cx="279353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/>
              <a:t>Bon à savoir :</a:t>
            </a:r>
          </a:p>
          <a:p>
            <a:r>
              <a:rPr lang="fr-FR" sz="800" dirty="0"/>
              <a:t>N’hésitez pas à supprimer les lignes ou les boîtes </a:t>
            </a:r>
            <a:r>
              <a:rPr lang="fr-FR" sz="800" dirty="0" smtClean="0"/>
              <a:t>inutiles ou en créer de nouvelles.. </a:t>
            </a:r>
            <a:endParaRPr lang="fr-FR" sz="800" dirty="0"/>
          </a:p>
        </p:txBody>
      </p:sp>
      <p:pic>
        <p:nvPicPr>
          <p:cNvPr id="13" name="Graphique 33" descr="Signe pouce en haut avec un remplissage uni">
            <a:extLst>
              <a:ext uri="{FF2B5EF4-FFF2-40B4-BE49-F238E27FC236}">
                <a16:creationId xmlns:a16="http://schemas.microsoft.com/office/drawing/2014/main" id="{9B7EDC83-2E7C-4B41-8FA6-155BD5F151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7577" y="5881819"/>
            <a:ext cx="263402" cy="25200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23" y="186061"/>
            <a:ext cx="1213291" cy="1099263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7387" y="191193"/>
            <a:ext cx="1350016" cy="741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60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CEEA247-E67C-4523-AAD4-6963206CBE81}"/>
              </a:ext>
            </a:extLst>
          </p:cNvPr>
          <p:cNvSpPr txBox="1"/>
          <p:nvPr/>
        </p:nvSpPr>
        <p:spPr>
          <a:xfrm>
            <a:off x="362125" y="1266738"/>
            <a:ext cx="114677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Raison sociale</a:t>
            </a:r>
            <a:r>
              <a:rPr lang="fr-FR" sz="1400" dirty="0"/>
              <a:t> : nom d'une société. </a:t>
            </a:r>
          </a:p>
          <a:p>
            <a:endParaRPr lang="fr-FR" sz="1400" b="1" dirty="0"/>
          </a:p>
          <a:p>
            <a:r>
              <a:rPr lang="fr-FR" sz="1400" b="1" dirty="0"/>
              <a:t>SIREN</a:t>
            </a:r>
            <a:r>
              <a:rPr lang="fr-FR" sz="1400" dirty="0"/>
              <a:t> : Le numéro SIREN est un identifiant de neuf chiffres attribué à chaque unité légale.</a:t>
            </a:r>
          </a:p>
          <a:p>
            <a:endParaRPr lang="fr-FR" sz="1400" b="1" dirty="0"/>
          </a:p>
          <a:p>
            <a:r>
              <a:rPr lang="fr-FR" sz="1400" b="1" dirty="0"/>
              <a:t>Catégorie d'entreprise</a:t>
            </a:r>
            <a:r>
              <a:rPr lang="fr-FR" sz="1400" dirty="0"/>
              <a:t> : classification des entreprises suivant la catégorisation INSEE, complétée par les associations et entités publiques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GE (Grande entreprise) : Entreprise qui répond à au moins une des deux conditions suivantes : avoir au moins 5 000 salariés ; avoir plus de 1,5 milliard d'euros de chiffre d'affaires et plus de 2 milliards d'euros de total de bilan.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ETI (Entreprise de taille intermédiaire) : Entreprise dont l’effectif est inférieur à 5 000 personnes et dont le chiffre d’affaires annuel n’excède pas 1 500 millions d’euros ou dont le total de bilan n’excède pas 2 000 millions d’euros.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PME (Petite et moyenne entreprise) : Entreprise dont l’effectif est inférieur à 250 personnes et dont le chiffre d’affaires annuel n’excède pas 50 millions d’euros ou dont le total de bilan n’excède pas 43 millions d’euros.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TPE / Microentreprise : Entreprise dont l'effectif est inférieur à 10 personnes et dont le chiffre d’affaires annuel n'excède pas 2 millions d’euros ou dont le total de bilan n'excède pas 2 millions d’euros.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Entité publique : Entité publique assujettie à la TVA. La participation d'une entité de ce type présente un intérêt pour éprouver le fonctionnement du "G2B" et les adhérences B2B/B2G.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Association : Associations assujetties à la TVA uniquement.</a:t>
            </a: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01FEA14-2B15-4AFA-86BF-BC60B9C37A6D}"/>
              </a:ext>
            </a:extLst>
          </p:cNvPr>
          <p:cNvCxnSpPr/>
          <p:nvPr/>
        </p:nvCxnSpPr>
        <p:spPr>
          <a:xfrm>
            <a:off x="528508" y="906011"/>
            <a:ext cx="9580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68C1D224-8287-4C69-9834-6DD9401B94DF}"/>
              </a:ext>
            </a:extLst>
          </p:cNvPr>
          <p:cNvSpPr txBox="1"/>
          <p:nvPr/>
        </p:nvSpPr>
        <p:spPr>
          <a:xfrm>
            <a:off x="420442" y="288220"/>
            <a:ext cx="938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Glossaire </a:t>
            </a:r>
          </a:p>
        </p:txBody>
      </p:sp>
    </p:spTree>
    <p:extLst>
      <p:ext uri="{BB962C8B-B14F-4D97-AF65-F5344CB8AC3E}">
        <p14:creationId xmlns:p14="http://schemas.microsoft.com/office/powerpoint/2010/main" val="2301361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CEEA247-E67C-4523-AAD4-6963206CBE81}"/>
              </a:ext>
            </a:extLst>
          </p:cNvPr>
          <p:cNvSpPr txBox="1"/>
          <p:nvPr/>
        </p:nvSpPr>
        <p:spPr>
          <a:xfrm>
            <a:off x="362125" y="1266738"/>
            <a:ext cx="1146775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Secteur d'activité</a:t>
            </a:r>
            <a:r>
              <a:rPr lang="fr-FR" sz="1400" dirty="0"/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Agriculture, sylviculture et pêche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Industries extractives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Industrie manufacturière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Production et distribution d'électricité, de gaz, de vapeur et d'air conditionné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Production et distribution d'eau; assainissement, gestion des déchets et dépollution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Construction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Commerce; réparation d'automobiles et de motocycles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Transports et entreposage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Hébergement et restauration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Information et 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financières et d'assurance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immobilières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spécialisées, scientifiques et techniques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de services administratifs et de soutien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Administration publique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Enseignement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Santé humaine et action sociale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Arts, spectacles et activités récréatives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Autres activités de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des ménages en tant qu'employeurs; activités indifférenciées des ménages en tant que producteurs de biens et services pour usage propre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sz="1400" dirty="0"/>
              <a:t>Activités extra-territoriales</a:t>
            </a:r>
          </a:p>
          <a:p>
            <a:endParaRPr lang="fr-FR" sz="1400" dirty="0"/>
          </a:p>
          <a:p>
            <a:r>
              <a:rPr lang="fr-FR" sz="1400" dirty="0"/>
              <a:t>Plus d'informations ici &gt; https://www.insee.fr/fr/statistiques/fichier/2406147/Nomenclatures_NAF_et_CPF_Reedition_2020.pdf</a:t>
            </a:r>
          </a:p>
        </p:txBody>
      </p: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C01FEA14-2B15-4AFA-86BF-BC60B9C37A6D}"/>
              </a:ext>
            </a:extLst>
          </p:cNvPr>
          <p:cNvCxnSpPr/>
          <p:nvPr/>
        </p:nvCxnSpPr>
        <p:spPr>
          <a:xfrm>
            <a:off x="528508" y="906011"/>
            <a:ext cx="958022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68C1D224-8287-4C69-9834-6DD9401B94DF}"/>
              </a:ext>
            </a:extLst>
          </p:cNvPr>
          <p:cNvSpPr txBox="1"/>
          <p:nvPr/>
        </p:nvSpPr>
        <p:spPr>
          <a:xfrm>
            <a:off x="412132" y="288220"/>
            <a:ext cx="9387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/>
              <a:t>Glossaire </a:t>
            </a:r>
          </a:p>
        </p:txBody>
      </p:sp>
    </p:spTree>
    <p:extLst>
      <p:ext uri="{BB962C8B-B14F-4D97-AF65-F5344CB8AC3E}">
        <p14:creationId xmlns:p14="http://schemas.microsoft.com/office/powerpoint/2010/main" val="41085163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nalisé 1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1899</TotalTime>
  <Words>451</Words>
  <Application>Microsoft Office PowerPoint</Application>
  <PresentationFormat>Grand écran</PresentationFormat>
  <Paragraphs>54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Marianne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Louis de Crécy (FR)</dc:creator>
  <cp:lastModifiedBy>Yvan Bertrand</cp:lastModifiedBy>
  <cp:revision>91</cp:revision>
  <dcterms:created xsi:type="dcterms:W3CDTF">2023-03-29T12:08:12Z</dcterms:created>
  <dcterms:modified xsi:type="dcterms:W3CDTF">2023-05-03T14:58:41Z</dcterms:modified>
</cp:coreProperties>
</file>